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Epilogue" panose="020B0604020202020204" charset="0"/>
      <p:regular r:id="rId13"/>
    </p:embeddedFont>
    <p:embeddedFont>
      <p:font typeface="Fraunces Medium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5479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Holiday Insights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Data Analytics Report: Using Python, SQL, and Dashboard Visualization to Uncover Booking Trends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882" y="602456"/>
            <a:ext cx="7378541" cy="684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Strategic Recommendations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766882" y="1725335"/>
            <a:ext cx="6438781" cy="1628180"/>
          </a:xfrm>
          <a:prstGeom prst="roundRect">
            <a:avLst>
              <a:gd name="adj" fmla="val 5652"/>
            </a:avLst>
          </a:prstGeom>
          <a:solidFill>
            <a:srgbClr val="8C98CA"/>
          </a:solidFill>
          <a:ln w="7620">
            <a:solidFill>
              <a:srgbClr val="727EB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93577" y="1952030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Off-Season Strategy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993577" y="2425779"/>
            <a:ext cx="5985391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Launch seasonal offers and winter packages to boost low-season bookings.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424737" y="1725335"/>
            <a:ext cx="6438781" cy="1628180"/>
          </a:xfrm>
          <a:prstGeom prst="roundRect">
            <a:avLst>
              <a:gd name="adj" fmla="val 5652"/>
            </a:avLst>
          </a:prstGeom>
          <a:solidFill>
            <a:srgbClr val="8C98CA"/>
          </a:solidFill>
          <a:ln w="7620">
            <a:solidFill>
              <a:srgbClr val="727EB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51433" y="1952030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Customer Loyalty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651433" y="2425779"/>
            <a:ext cx="5985391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Create family-focused loyalty programs targeting the dominant 68% segment.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66882" y="3572589"/>
            <a:ext cx="6438781" cy="1628180"/>
          </a:xfrm>
          <a:prstGeom prst="roundRect">
            <a:avLst>
              <a:gd name="adj" fmla="val 5652"/>
            </a:avLst>
          </a:prstGeom>
          <a:solidFill>
            <a:srgbClr val="8C98CA"/>
          </a:solidFill>
          <a:ln w="7620">
            <a:solidFill>
              <a:srgbClr val="727EB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93577" y="3799284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Premium Expansion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993577" y="4273034"/>
            <a:ext cx="5985391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Add amenities to high-performing Lodges to maximize revenue per unit.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424737" y="3572589"/>
            <a:ext cx="6438781" cy="1628180"/>
          </a:xfrm>
          <a:prstGeom prst="roundRect">
            <a:avLst>
              <a:gd name="adj" fmla="val 5652"/>
            </a:avLst>
          </a:prstGeom>
          <a:solidFill>
            <a:srgbClr val="8C98CA"/>
          </a:solidFill>
          <a:ln w="7620">
            <a:solidFill>
              <a:srgbClr val="727E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51433" y="3799284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Pet-Friendly Growth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7651433" y="4273034"/>
            <a:ext cx="5985391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Invest in pet-friendly upgrades to capture emerging market demand.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66882" y="5556777"/>
            <a:ext cx="13096637" cy="35004"/>
          </a:xfrm>
          <a:prstGeom prst="rect">
            <a:avLst/>
          </a:prstGeom>
          <a:solidFill>
            <a:srgbClr val="EBECEF">
              <a:alpha val="5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095494" y="6084689"/>
            <a:ext cx="12768024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Key Takeaway: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Spring and Summer drive peak revenue, families are the core segment, and Lodges generate top earnings. Data-driven decisions enhance customer satisfaction, optimize pricing, and sustain long-term growth.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766882" y="5838230"/>
            <a:ext cx="30480" cy="1193959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18" name="Text 16"/>
          <p:cNvSpPr/>
          <p:nvPr/>
        </p:nvSpPr>
        <p:spPr>
          <a:xfrm>
            <a:off x="766882" y="7278648"/>
            <a:ext cx="1309663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Analysis powered by Python, MySQL, and Power BI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950" y="751642"/>
            <a:ext cx="5306973" cy="663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Project Overview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2950" y="1733312"/>
            <a:ext cx="3722965" cy="3105745"/>
          </a:xfrm>
          <a:prstGeom prst="roundRect">
            <a:avLst>
              <a:gd name="adj" fmla="val 28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962739" y="1953101"/>
            <a:ext cx="636746" cy="636746"/>
          </a:xfrm>
          <a:prstGeom prst="roundRect">
            <a:avLst>
              <a:gd name="adj" fmla="val 14359078"/>
            </a:avLst>
          </a:prstGeom>
          <a:solidFill>
            <a:srgbClr val="8C98CA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7880" y="2128242"/>
            <a:ext cx="286464" cy="28646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62739" y="2802017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Objective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962739" y="3261003"/>
            <a:ext cx="3283387" cy="1358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Analyze holiday booking data to identify revenue patterns, customer behaviors, and seasonal demand.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4678085" y="1733312"/>
            <a:ext cx="3722965" cy="3105745"/>
          </a:xfrm>
          <a:prstGeom prst="roundRect">
            <a:avLst>
              <a:gd name="adj" fmla="val 28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897874" y="1953101"/>
            <a:ext cx="636746" cy="636746"/>
          </a:xfrm>
          <a:prstGeom prst="roundRect">
            <a:avLst>
              <a:gd name="adj" fmla="val 14359078"/>
            </a:avLst>
          </a:prstGeom>
          <a:solidFill>
            <a:srgbClr val="8C98CA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73015" y="2128242"/>
            <a:ext cx="286464" cy="28646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897874" y="2802017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Tools Used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4897874" y="3261003"/>
            <a:ext cx="3283387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Python for data processing, MySQL for analysis, Power BI/Streamlit for visualization.</a:t>
            </a:r>
            <a:endParaRPr lang="en-US" sz="1650" dirty="0"/>
          </a:p>
        </p:txBody>
      </p:sp>
      <p:sp>
        <p:nvSpPr>
          <p:cNvPr id="14" name="Shape 9"/>
          <p:cNvSpPr/>
          <p:nvPr/>
        </p:nvSpPr>
        <p:spPr>
          <a:xfrm>
            <a:off x="742950" y="5051227"/>
            <a:ext cx="7658100" cy="2426613"/>
          </a:xfrm>
          <a:prstGeom prst="roundRect">
            <a:avLst>
              <a:gd name="adj" fmla="val 367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962739" y="5271016"/>
            <a:ext cx="636746" cy="636746"/>
          </a:xfrm>
          <a:prstGeom prst="roundRect">
            <a:avLst>
              <a:gd name="adj" fmla="val 14359078"/>
            </a:avLst>
          </a:prstGeom>
          <a:solidFill>
            <a:srgbClr val="8C98CA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37880" y="5446157"/>
            <a:ext cx="286464" cy="28646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62739" y="6119932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Goal</a:t>
            </a:r>
            <a:endParaRPr lang="en-US" sz="2050" dirty="0"/>
          </a:p>
        </p:txBody>
      </p:sp>
      <p:sp>
        <p:nvSpPr>
          <p:cNvPr id="18" name="Text 12"/>
          <p:cNvSpPr/>
          <p:nvPr/>
        </p:nvSpPr>
        <p:spPr>
          <a:xfrm>
            <a:off x="962739" y="6578918"/>
            <a:ext cx="7218521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Transform raw booking data into actionable business insights that drive growth.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28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&amp; Methodology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686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94977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holiday_bookings_full dataset from customer_booking database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023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Key Fields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483537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Booking season &amp; dates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25735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Accommodation type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67933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Customer demographics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810131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Total price &amp; revenue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252329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Length of stay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694527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Occupancy metrics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6239828" y="239696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6239828" y="2752011"/>
            <a:ext cx="3688675" cy="3048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14" name="Text 12"/>
          <p:cNvSpPr/>
          <p:nvPr/>
        </p:nvSpPr>
        <p:spPr>
          <a:xfrm>
            <a:off x="6239828" y="2926318"/>
            <a:ext cx="29484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Python Data Cleaning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6239828" y="3507462"/>
            <a:ext cx="36886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ETL processes and data preparation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0155317" y="239696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10155317" y="2752011"/>
            <a:ext cx="3688794" cy="3048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18" name="Text 16"/>
          <p:cNvSpPr/>
          <p:nvPr/>
        </p:nvSpPr>
        <p:spPr>
          <a:xfrm>
            <a:off x="10155317" y="29263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SQL Analysis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10155317" y="3507462"/>
            <a:ext cx="36887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Data aggregation and metric calculation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6239828" y="463010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6239828" y="4985147"/>
            <a:ext cx="7604284" cy="30480"/>
          </a:xfrm>
          <a:prstGeom prst="rect">
            <a:avLst/>
          </a:prstGeom>
          <a:solidFill>
            <a:srgbClr val="8C98CA"/>
          </a:solidFill>
          <a:ln/>
        </p:spPr>
      </p:sp>
      <p:sp>
        <p:nvSpPr>
          <p:cNvPr id="22" name="Text 20"/>
          <p:cNvSpPr/>
          <p:nvPr/>
        </p:nvSpPr>
        <p:spPr>
          <a:xfrm>
            <a:off x="6239828" y="5159454"/>
            <a:ext cx="33066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Dashboard Visualization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6239828" y="574059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Insights presentation and reporting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62376"/>
            <a:ext cx="76422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Key Performance Indicators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38130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10,498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4169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Total Bookings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660344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Strong customer engagement across all seasons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3138130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£10.4M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4169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4660344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Healthy revenue generation from bookings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3138130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6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4169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Avg. Stay (Days)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4660344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Solid customer retention per visit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3138130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£367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4169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Revenue per Guest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4660344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Strong spending patterns per customer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0042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Insight: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Healthy engagement with solid customer spending patterns indicates a strong market position.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7679" y="375285"/>
            <a:ext cx="4371380" cy="426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Seasonal Demand Patterns</a:t>
            </a:r>
            <a:endParaRPr lang="en-US" sz="2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233" y="827246"/>
            <a:ext cx="13675043" cy="724840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435923" y="8323064"/>
            <a:ext cx="136446" cy="136446"/>
          </a:xfrm>
          <a:prstGeom prst="roundRect">
            <a:avLst>
              <a:gd name="adj" fmla="val 13403"/>
            </a:avLst>
          </a:prstGeom>
          <a:solidFill>
            <a:srgbClr val="4D5FA8"/>
          </a:solidFill>
          <a:ln/>
        </p:spPr>
      </p:sp>
      <p:sp>
        <p:nvSpPr>
          <p:cNvPr id="5" name="Text 2"/>
          <p:cNvSpPr/>
          <p:nvPr/>
        </p:nvSpPr>
        <p:spPr>
          <a:xfrm>
            <a:off x="6633329" y="8323064"/>
            <a:ext cx="605671" cy="136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Bookings</a:t>
            </a:r>
            <a:endParaRPr lang="en-US" sz="1050" dirty="0"/>
          </a:p>
        </p:txBody>
      </p:sp>
      <p:sp>
        <p:nvSpPr>
          <p:cNvPr id="6" name="Shape 3"/>
          <p:cNvSpPr/>
          <p:nvPr/>
        </p:nvSpPr>
        <p:spPr>
          <a:xfrm>
            <a:off x="7391400" y="8323064"/>
            <a:ext cx="136446" cy="136446"/>
          </a:xfrm>
          <a:prstGeom prst="roundRect">
            <a:avLst>
              <a:gd name="adj" fmla="val 13403"/>
            </a:avLst>
          </a:prstGeom>
          <a:solidFill>
            <a:srgbClr val="9CA6D1"/>
          </a:solidFill>
          <a:ln/>
        </p:spPr>
      </p:sp>
      <p:sp>
        <p:nvSpPr>
          <p:cNvPr id="7" name="Text 4"/>
          <p:cNvSpPr/>
          <p:nvPr/>
        </p:nvSpPr>
        <p:spPr>
          <a:xfrm>
            <a:off x="7588806" y="8323064"/>
            <a:ext cx="576977" cy="136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Revenue</a:t>
            </a:r>
            <a:endParaRPr lang="en-US" sz="1050" dirty="0"/>
          </a:p>
        </p:txBody>
      </p:sp>
      <p:sp>
        <p:nvSpPr>
          <p:cNvPr id="8" name="Shape 5"/>
          <p:cNvSpPr/>
          <p:nvPr/>
        </p:nvSpPr>
        <p:spPr>
          <a:xfrm>
            <a:off x="477679" y="8886111"/>
            <a:ext cx="13675043" cy="579715"/>
          </a:xfrm>
          <a:prstGeom prst="roundRect">
            <a:avLst>
              <a:gd name="adj" fmla="val 9889"/>
            </a:avLst>
          </a:prstGeom>
          <a:solidFill>
            <a:srgbClr val="181E3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124" y="9081968"/>
            <a:ext cx="170617" cy="13644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21187" y="9056608"/>
            <a:ext cx="13095089" cy="218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Key Insight:</a:t>
            </a:r>
            <a:r>
              <a:rPr lang="en-US" sz="1050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Demand peaks in Spring and Summer with warmer months driving revenue. Winter shows lowest performance.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477679" y="9619298"/>
            <a:ext cx="13675043" cy="218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Action:</a:t>
            </a:r>
            <a:r>
              <a:rPr lang="en-US" sz="10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Introduce off-season promotions and special winter packages to boost low-season performance.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5791"/>
            <a:ext cx="8839914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Customer Segmentation Analysis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1492091" y="321385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68%</a:t>
            </a:r>
            <a:endParaRPr lang="en-US" sz="4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387" y="1817013"/>
            <a:ext cx="3352681" cy="335268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69827" y="5449014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Family Travelers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82241" y="593228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Core customer segment driving majority of bookings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40504" y="321385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29%</a:t>
            </a:r>
            <a:endParaRPr lang="en-US" sz="43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1817013"/>
            <a:ext cx="3352681" cy="335268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18240" y="5449014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Couples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5230654" y="593228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Secondary market with strong revenue potential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88918" y="321385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3%</a:t>
            </a:r>
            <a:endParaRPr lang="en-US" sz="43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7213" y="1817013"/>
            <a:ext cx="3352681" cy="335268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66653" y="5449014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Solo Travelers</a:t>
            </a:r>
            <a:endParaRPr lang="en-US" sz="2150" dirty="0"/>
          </a:p>
        </p:txBody>
      </p:sp>
      <p:sp>
        <p:nvSpPr>
          <p:cNvPr id="14" name="Text 9"/>
          <p:cNvSpPr/>
          <p:nvPr/>
        </p:nvSpPr>
        <p:spPr>
          <a:xfrm>
            <a:off x="9679067" y="593228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Niche segment with growth opportunities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82241" y="6898719"/>
            <a:ext cx="13065919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Takeaway: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Focus marketing efforts on family-oriented promotions and develop loyalty programs targeting the core family segment.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2708" y="559951"/>
            <a:ext cx="7315795" cy="636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Accommodation Performance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2708" y="1705332"/>
            <a:ext cx="378249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Top Revenue Earners per Night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12708" y="2227064"/>
            <a:ext cx="6354128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Lodges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2708" y="2624018"/>
            <a:ext cx="6354128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2"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Hot Tub Lodges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2708" y="3020973"/>
            <a:ext cx="6354128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3"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Luxury Hot Tub Lodges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12708" y="3417927"/>
            <a:ext cx="6354128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4"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Pods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12708" y="3814882"/>
            <a:ext cx="6354128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5"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Wooden Lodges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12708" y="4369713"/>
            <a:ext cx="6354128" cy="1190982"/>
          </a:xfrm>
          <a:prstGeom prst="roundRect">
            <a:avLst>
              <a:gd name="adj" fmla="val 7181"/>
            </a:avLst>
          </a:prstGeom>
          <a:solidFill>
            <a:srgbClr val="181E34"/>
          </a:solidFill>
          <a:ln/>
        </p:spPr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305" y="4659273"/>
            <a:ext cx="254437" cy="203597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1374338" y="4624149"/>
            <a:ext cx="5488900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Insight:</a:t>
            </a:r>
            <a:r>
              <a:rPr lang="en-US" sz="1600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Premium lodges generate highest revenue while touring guests stay longest (~8 days).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571184" y="1705332"/>
            <a:ext cx="2781538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Average Length of Stay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7571184" y="2354342"/>
            <a:ext cx="5687258" cy="254437"/>
          </a:xfrm>
          <a:prstGeom prst="roundRect">
            <a:avLst>
              <a:gd name="adj" fmla="val 3361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7571184" y="2354342"/>
            <a:ext cx="4549735" cy="254437"/>
          </a:xfrm>
          <a:prstGeom prst="roundRect">
            <a:avLst>
              <a:gd name="adj" fmla="val 33614"/>
            </a:avLst>
          </a:prstGeom>
          <a:solidFill>
            <a:srgbClr val="8C98CA"/>
          </a:solidFill>
          <a:ln/>
        </p:spPr>
      </p:sp>
      <p:sp>
        <p:nvSpPr>
          <p:cNvPr id="15" name="Text 12"/>
          <p:cNvSpPr/>
          <p:nvPr/>
        </p:nvSpPr>
        <p:spPr>
          <a:xfrm>
            <a:off x="13411081" y="2354342"/>
            <a:ext cx="514231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80%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7571184" y="2863215"/>
            <a:ext cx="254543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Touring Pitches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7571184" y="3384947"/>
            <a:ext cx="6354128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~8 days average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7571184" y="4219694"/>
            <a:ext cx="5685711" cy="254437"/>
          </a:xfrm>
          <a:prstGeom prst="roundRect">
            <a:avLst>
              <a:gd name="adj" fmla="val 3361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7571184" y="4219694"/>
            <a:ext cx="3411379" cy="254437"/>
          </a:xfrm>
          <a:prstGeom prst="roundRect">
            <a:avLst>
              <a:gd name="adj" fmla="val 33614"/>
            </a:avLst>
          </a:prstGeom>
          <a:solidFill>
            <a:srgbClr val="8C98CA"/>
          </a:solidFill>
          <a:ln/>
        </p:spPr>
      </p:sp>
      <p:sp>
        <p:nvSpPr>
          <p:cNvPr id="20" name="Text 17"/>
          <p:cNvSpPr/>
          <p:nvPr/>
        </p:nvSpPr>
        <p:spPr>
          <a:xfrm>
            <a:off x="13409533" y="4219694"/>
            <a:ext cx="515779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60%</a:t>
            </a:r>
            <a:endParaRPr lang="en-US" sz="2000" dirty="0"/>
          </a:p>
        </p:txBody>
      </p:sp>
      <p:sp>
        <p:nvSpPr>
          <p:cNvPr id="21" name="Text 18"/>
          <p:cNvSpPr/>
          <p:nvPr/>
        </p:nvSpPr>
        <p:spPr>
          <a:xfrm>
            <a:off x="7571184" y="4728567"/>
            <a:ext cx="254543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Lodges</a:t>
            </a:r>
            <a:endParaRPr lang="en-US" sz="2000" dirty="0"/>
          </a:p>
        </p:txBody>
      </p:sp>
      <p:sp>
        <p:nvSpPr>
          <p:cNvPr id="22" name="Text 19"/>
          <p:cNvSpPr/>
          <p:nvPr/>
        </p:nvSpPr>
        <p:spPr>
          <a:xfrm>
            <a:off x="7571184" y="5250299"/>
            <a:ext cx="6354128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~6 days average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7571184" y="6085046"/>
            <a:ext cx="5709047" cy="254437"/>
          </a:xfrm>
          <a:prstGeom prst="roundRect">
            <a:avLst>
              <a:gd name="adj" fmla="val 3361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7571184" y="6085046"/>
            <a:ext cx="3311247" cy="254437"/>
          </a:xfrm>
          <a:prstGeom prst="roundRect">
            <a:avLst>
              <a:gd name="adj" fmla="val 33614"/>
            </a:avLst>
          </a:prstGeom>
          <a:solidFill>
            <a:srgbClr val="8C98CA"/>
          </a:solidFill>
          <a:ln/>
        </p:spPr>
      </p:sp>
      <p:sp>
        <p:nvSpPr>
          <p:cNvPr id="25" name="Text 22"/>
          <p:cNvSpPr/>
          <p:nvPr/>
        </p:nvSpPr>
        <p:spPr>
          <a:xfrm>
            <a:off x="13432869" y="6085046"/>
            <a:ext cx="492443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58%</a:t>
            </a:r>
            <a:endParaRPr lang="en-US" sz="2000" dirty="0"/>
          </a:p>
        </p:txBody>
      </p:sp>
      <p:sp>
        <p:nvSpPr>
          <p:cNvPr id="26" name="Text 23"/>
          <p:cNvSpPr/>
          <p:nvPr/>
        </p:nvSpPr>
        <p:spPr>
          <a:xfrm>
            <a:off x="7571184" y="6593919"/>
            <a:ext cx="2545437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Hot Tub Pods</a:t>
            </a:r>
            <a:endParaRPr lang="en-US" sz="2000" dirty="0"/>
          </a:p>
        </p:txBody>
      </p:sp>
      <p:sp>
        <p:nvSpPr>
          <p:cNvPr id="27" name="Text 24"/>
          <p:cNvSpPr/>
          <p:nvPr/>
        </p:nvSpPr>
        <p:spPr>
          <a:xfrm>
            <a:off x="7571184" y="7115651"/>
            <a:ext cx="6354128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~5.8 days average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9257" y="734854"/>
            <a:ext cx="7705487" cy="1284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Booking Behavior &amp; Occupancy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9257" y="2635568"/>
            <a:ext cx="3749993" cy="2501384"/>
          </a:xfrm>
          <a:prstGeom prst="roundRect">
            <a:avLst>
              <a:gd name="adj" fmla="val 4387"/>
            </a:avLst>
          </a:prstGeom>
          <a:solidFill>
            <a:srgbClr val="080E26"/>
          </a:solidFill>
          <a:ln/>
        </p:spPr>
      </p:sp>
      <p:sp>
        <p:nvSpPr>
          <p:cNvPr id="5" name="Shape 2"/>
          <p:cNvSpPr/>
          <p:nvPr/>
        </p:nvSpPr>
        <p:spPr>
          <a:xfrm>
            <a:off x="719257" y="2612708"/>
            <a:ext cx="3749993" cy="91440"/>
          </a:xfrm>
          <a:prstGeom prst="roundRect">
            <a:avLst>
              <a:gd name="adj" fmla="val 94397"/>
            </a:avLst>
          </a:prstGeom>
          <a:solidFill>
            <a:srgbClr val="8C98CA"/>
          </a:solidFill>
          <a:ln/>
        </p:spPr>
      </p:sp>
      <p:sp>
        <p:nvSpPr>
          <p:cNvPr id="6" name="Shape 3"/>
          <p:cNvSpPr/>
          <p:nvPr/>
        </p:nvSpPr>
        <p:spPr>
          <a:xfrm>
            <a:off x="2286000" y="2327315"/>
            <a:ext cx="616506" cy="616506"/>
          </a:xfrm>
          <a:prstGeom prst="roundRect">
            <a:avLst>
              <a:gd name="adj" fmla="val 148320"/>
            </a:avLst>
          </a:prstGeom>
          <a:solidFill>
            <a:srgbClr val="8C98CA"/>
          </a:solidFill>
          <a:ln/>
        </p:spPr>
      </p:sp>
      <p:sp>
        <p:nvSpPr>
          <p:cNvPr id="7" name="Text 4"/>
          <p:cNvSpPr/>
          <p:nvPr/>
        </p:nvSpPr>
        <p:spPr>
          <a:xfrm>
            <a:off x="2470904" y="2481382"/>
            <a:ext cx="246578" cy="308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947618" y="3149322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Lead Time Patterns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47618" y="3593663"/>
            <a:ext cx="3293269" cy="1314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Most bookings made within short to medium timeframes, indicating spontaneous travel decisions.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674751" y="2635568"/>
            <a:ext cx="3749993" cy="2501384"/>
          </a:xfrm>
          <a:prstGeom prst="roundRect">
            <a:avLst>
              <a:gd name="adj" fmla="val 4387"/>
            </a:avLst>
          </a:prstGeom>
          <a:solidFill>
            <a:srgbClr val="080E26"/>
          </a:solidFill>
          <a:ln/>
        </p:spPr>
      </p:sp>
      <p:sp>
        <p:nvSpPr>
          <p:cNvPr id="11" name="Shape 8"/>
          <p:cNvSpPr/>
          <p:nvPr/>
        </p:nvSpPr>
        <p:spPr>
          <a:xfrm>
            <a:off x="4674751" y="2612708"/>
            <a:ext cx="3749993" cy="91440"/>
          </a:xfrm>
          <a:prstGeom prst="roundRect">
            <a:avLst>
              <a:gd name="adj" fmla="val 94397"/>
            </a:avLst>
          </a:prstGeom>
          <a:solidFill>
            <a:srgbClr val="8C98CA"/>
          </a:solidFill>
          <a:ln/>
        </p:spPr>
      </p:sp>
      <p:sp>
        <p:nvSpPr>
          <p:cNvPr id="12" name="Shape 9"/>
          <p:cNvSpPr/>
          <p:nvPr/>
        </p:nvSpPr>
        <p:spPr>
          <a:xfrm>
            <a:off x="6241494" y="2327315"/>
            <a:ext cx="616506" cy="616506"/>
          </a:xfrm>
          <a:prstGeom prst="roundRect">
            <a:avLst>
              <a:gd name="adj" fmla="val 148320"/>
            </a:avLst>
          </a:prstGeom>
          <a:solidFill>
            <a:srgbClr val="8C98CA"/>
          </a:solidFill>
          <a:ln/>
        </p:spPr>
      </p:sp>
      <p:sp>
        <p:nvSpPr>
          <p:cNvPr id="13" name="Text 10"/>
          <p:cNvSpPr/>
          <p:nvPr/>
        </p:nvSpPr>
        <p:spPr>
          <a:xfrm>
            <a:off x="6426398" y="2481382"/>
            <a:ext cx="246578" cy="308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903113" y="3149322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Occupancy Insights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4903113" y="3593663"/>
            <a:ext cx="3293269" cy="986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High average occupancy weight in Lodges and Cabins shows strong utilization rates.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19257" y="5650706"/>
            <a:ext cx="7705487" cy="1843921"/>
          </a:xfrm>
          <a:prstGeom prst="roundRect">
            <a:avLst>
              <a:gd name="adj" fmla="val 5951"/>
            </a:avLst>
          </a:prstGeom>
          <a:solidFill>
            <a:srgbClr val="080E26"/>
          </a:solidFill>
          <a:ln/>
        </p:spPr>
      </p:sp>
      <p:sp>
        <p:nvSpPr>
          <p:cNvPr id="17" name="Shape 14"/>
          <p:cNvSpPr/>
          <p:nvPr/>
        </p:nvSpPr>
        <p:spPr>
          <a:xfrm>
            <a:off x="719257" y="5627846"/>
            <a:ext cx="7705487" cy="91440"/>
          </a:xfrm>
          <a:prstGeom prst="roundRect">
            <a:avLst>
              <a:gd name="adj" fmla="val 94397"/>
            </a:avLst>
          </a:prstGeom>
          <a:solidFill>
            <a:srgbClr val="8C98CA"/>
          </a:solidFill>
          <a:ln/>
        </p:spPr>
      </p:sp>
      <p:sp>
        <p:nvSpPr>
          <p:cNvPr id="18" name="Shape 15"/>
          <p:cNvSpPr/>
          <p:nvPr/>
        </p:nvSpPr>
        <p:spPr>
          <a:xfrm>
            <a:off x="4263747" y="5342453"/>
            <a:ext cx="616506" cy="616506"/>
          </a:xfrm>
          <a:prstGeom prst="roundRect">
            <a:avLst>
              <a:gd name="adj" fmla="val 148320"/>
            </a:avLst>
          </a:prstGeom>
          <a:solidFill>
            <a:srgbClr val="8C98CA"/>
          </a:solidFill>
          <a:ln/>
        </p:spPr>
      </p:sp>
      <p:sp>
        <p:nvSpPr>
          <p:cNvPr id="19" name="Text 16"/>
          <p:cNvSpPr/>
          <p:nvPr/>
        </p:nvSpPr>
        <p:spPr>
          <a:xfrm>
            <a:off x="4448651" y="5496520"/>
            <a:ext cx="246578" cy="308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947618" y="6164461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Strategic Actions</a:t>
            </a:r>
            <a:endParaRPr lang="en-US" sz="2000" dirty="0"/>
          </a:p>
        </p:txBody>
      </p:sp>
      <p:sp>
        <p:nvSpPr>
          <p:cNvPr id="21" name="Text 18"/>
          <p:cNvSpPr/>
          <p:nvPr/>
        </p:nvSpPr>
        <p:spPr>
          <a:xfrm>
            <a:off x="947618" y="6608802"/>
            <a:ext cx="7248763" cy="657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Offer early booking discounts to capture planners and optimize pricing for last-minute guests.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036" y="375523"/>
            <a:ext cx="3958233" cy="426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Emerging Opportunities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8036" y="1143714"/>
            <a:ext cx="2767132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Pet-Friendly Market Growth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78036" y="1536383"/>
            <a:ext cx="6670596" cy="436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Moderate volume of pet-inclusive bookings with good average revenue from pet owners indicates growing market opportunity.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478036" y="2096214"/>
            <a:ext cx="6670596" cy="436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Recommendation:</a:t>
            </a:r>
            <a:r>
              <a:rPr lang="en-US" sz="10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Promote pet-friendly accommodations prominently and expand pet-inclusive amenities.</a:t>
            </a:r>
            <a:endParaRPr lang="en-US" sz="10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036" y="2686764"/>
            <a:ext cx="5079484" cy="507948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89388" y="1143714"/>
            <a:ext cx="2411968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Top 10 Accommodations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489388" y="1536383"/>
            <a:ext cx="6670596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Lodges and Hot Tub Lodges lead booking volume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7489388" y="1802606"/>
            <a:ext cx="6670596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Pods and Cabins perform strongly for budget-conscious travelers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7489388" y="2068830"/>
            <a:ext cx="6670596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Consistent demand across premium and standard options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7489388" y="2410182"/>
            <a:ext cx="6670596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Action:</a:t>
            </a:r>
            <a:r>
              <a:rPr lang="en-US" sz="10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Expand capacity for high-demand units to capture additional revenue.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572</Words>
  <Application>Microsoft Office PowerPoint</Application>
  <PresentationFormat>Custom</PresentationFormat>
  <Paragraphs>116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Epilogue</vt:lpstr>
      <vt:lpstr>Fraunces Medium</vt:lpstr>
      <vt:lpstr>Arial</vt:lpstr>
      <vt:lpstr>Fraunces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Rabin Shahi</cp:lastModifiedBy>
  <cp:revision>3</cp:revision>
  <dcterms:created xsi:type="dcterms:W3CDTF">2025-11-04T17:38:52Z</dcterms:created>
  <dcterms:modified xsi:type="dcterms:W3CDTF">2025-11-04T17:47:54Z</dcterms:modified>
</cp:coreProperties>
</file>